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8" r:id="rId2"/>
    <p:sldMasterId id="2147483660" r:id="rId3"/>
    <p:sldMasterId id="2147483666" r:id="rId4"/>
    <p:sldMasterId id="2147483678" r:id="rId5"/>
    <p:sldMasterId id="2147483700" r:id="rId6"/>
  </p:sldMasterIdLst>
  <p:sldIdLst>
    <p:sldId id="478" r:id="rId7"/>
    <p:sldId id="265" r:id="rId8"/>
    <p:sldId id="286" r:id="rId9"/>
    <p:sldId id="348" r:id="rId10"/>
    <p:sldId id="334" r:id="rId11"/>
    <p:sldId id="336" r:id="rId12"/>
    <p:sldId id="552" r:id="rId13"/>
    <p:sldId id="410" r:id="rId14"/>
    <p:sldId id="534" r:id="rId15"/>
    <p:sldId id="431" r:id="rId16"/>
    <p:sldId id="519" r:id="rId17"/>
    <p:sldId id="568" r:id="rId18"/>
    <p:sldId id="545" r:id="rId19"/>
    <p:sldId id="571" r:id="rId20"/>
    <p:sldId id="570" r:id="rId21"/>
    <p:sldId id="435" r:id="rId22"/>
    <p:sldId id="539" r:id="rId23"/>
    <p:sldId id="566" r:id="rId24"/>
    <p:sldId id="567" r:id="rId25"/>
    <p:sldId id="474" r:id="rId26"/>
    <p:sldId id="473" r:id="rId27"/>
    <p:sldId id="540" r:id="rId28"/>
    <p:sldId id="579" r:id="rId29"/>
    <p:sldId id="580" r:id="rId30"/>
    <p:sldId id="581" r:id="rId31"/>
    <p:sldId id="585" r:id="rId32"/>
    <p:sldId id="583" r:id="rId33"/>
    <p:sldId id="584" r:id="rId34"/>
    <p:sldId id="582" r:id="rId35"/>
    <p:sldId id="572" r:id="rId36"/>
    <p:sldId id="565" r:id="rId37"/>
    <p:sldId id="458" r:id="rId38"/>
    <p:sldId id="547" r:id="rId39"/>
    <p:sldId id="461" r:id="rId40"/>
    <p:sldId id="470" r:id="rId41"/>
    <p:sldId id="456" r:id="rId42"/>
    <p:sldId id="548" r:id="rId43"/>
    <p:sldId id="462" r:id="rId44"/>
    <p:sldId id="556" r:id="rId45"/>
    <p:sldId id="550" r:id="rId46"/>
    <p:sldId id="573" r:id="rId47"/>
    <p:sldId id="576" r:id="rId48"/>
    <p:sldId id="577" r:id="rId49"/>
    <p:sldId id="578" r:id="rId50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F"/>
    <a:srgbClr val="FFFFCC"/>
    <a:srgbClr val="328E83"/>
    <a:srgbClr val="1A8115"/>
    <a:srgbClr val="00CC66"/>
    <a:srgbClr val="EEB000"/>
    <a:srgbClr val="FFCC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1" autoAdjust="0"/>
    <p:restoredTop sz="94660"/>
  </p:normalViewPr>
  <p:slideViewPr>
    <p:cSldViewPr>
      <p:cViewPr>
        <p:scale>
          <a:sx n="70" d="100"/>
          <a:sy n="70" d="100"/>
        </p:scale>
        <p:origin x="-1044" y="-7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1C15-5095-4DBF-895F-5893963E7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11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9D9D-8788-4C15-B7EE-E4B8F97C7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100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12F89-3435-4E4E-B7C9-BFF92D8C4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09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16 w 5184"/>
                  <a:gd name="T3" fmla="*/ 3159 h 3159"/>
                  <a:gd name="T4" fmla="*/ 5216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0 w 556"/>
                  <a:gd name="T5" fmla="*/ 3159 h 3159"/>
                  <a:gd name="T6" fmla="*/ 560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3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3 w 251"/>
                <a:gd name="T7" fmla="*/ 12 h 12"/>
                <a:gd name="T8" fmla="*/ 253 w 251"/>
                <a:gd name="T9" fmla="*/ 0 h 12"/>
                <a:gd name="T10" fmla="*/ 253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491 w 251"/>
                <a:gd name="T5" fmla="*/ 12 h 12"/>
                <a:gd name="T6" fmla="*/ 49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8624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8625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6988-103B-4427-AB49-0E4D4558C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647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15B71-07E4-4A62-A91E-B524C0D78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49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40B88-A2E6-435F-A8A7-EAE5C7885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36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C15F1-BC93-4AF0-A7F2-9A56DD290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422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39EFD-AA82-484D-8401-7176B6F976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00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BB7C3-3552-4520-BB5C-7530F56754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20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F892B-ACD8-43EB-946A-42B011F21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445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98E56-34C9-45A3-9FD8-321EC4CB6F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950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5955-6C78-4E44-B35A-D9A3479F51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11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153A7-D39B-4732-BB7A-248131AE7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82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BB740-1BBC-452C-9626-47BFACAAF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32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EFB90-E994-4EEA-902F-058CBCF37C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775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850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50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106E-9E97-479D-A4E9-30CB7AE46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0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B5936-3FFF-4B8D-9275-AA5944B96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69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C267F-DC47-44CE-B663-BAE3A6417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247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8B3B0-9F1A-4A7D-B145-5428AFAAB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7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61D8B-BF2A-4D78-B8A0-EA9FA46DA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0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DAE45-6791-4631-A7FD-44077691D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94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34FB2-F258-4C4F-B25C-4C4398A76F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74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1A681-A82E-4103-980F-948B81B74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98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13DC4-DA26-43F5-AAF0-CC208FCAB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918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F98FA-2E39-44D4-BBE4-929365572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36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8A590-A7FE-4E61-AFE6-B592D77F9D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87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9422A-EA12-4372-8758-4564674BA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01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029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4030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34B2B-4AE6-41C3-AD96-92C350D2E8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80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75CB4-A3B9-4029-B399-471BA9B0A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55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23522-0696-4EDF-8908-E78A9A6DA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94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73696-6F6D-46AE-98C6-1866E4F9E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921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1114-6BBC-44BF-8CED-A699F5ADBA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467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BAD3E-60E5-444B-9F36-4426348AA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02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7B657-4026-4058-B7B9-6DC901594C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40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539E5-678B-4122-9EDA-F855BE430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272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D2D95-9882-460B-8C9B-3749722EC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68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30734-7687-40BB-B5D7-ACC5EFAD0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599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F6FBE-2CDF-4C25-B9C7-BCE04E097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21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8B662-9773-4308-B4EA-FA5ADEEDD8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72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ru-RU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ru-RU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ru-RU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ru-RU"/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852 w 21600"/>
                <a:gd name="T1" fmla="*/ 0 h 21600"/>
                <a:gd name="T2" fmla="*/ 432 w 21600"/>
                <a:gd name="T3" fmla="*/ 1 h 21600"/>
                <a:gd name="T4" fmla="*/ 12 w 21600"/>
                <a:gd name="T5" fmla="*/ 0 h 21600"/>
                <a:gd name="T6" fmla="*/ 43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endParaRPr lang="ru-RU"/>
            </a:p>
          </p:txBody>
        </p:sp>
      </p:grpSp>
      <p:sp>
        <p:nvSpPr>
          <p:cNvPr id="18744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8745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B1B0B-7118-4367-B122-21EDD4922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75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09A60-158D-4DC9-A133-A4B45CEA6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33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C1AE7-1D4D-4290-BA60-A54F9AE8F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784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C7B09-3679-4737-8D4E-CD1694C7C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77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2ED6F-D249-4A86-AB84-9A2AE4537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9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89A62-8646-4B20-9004-54D57D531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448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5F3B-B336-472C-A2B0-7763B9797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5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33D1D-F4FF-4698-977D-280349794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030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9BD9D-73D3-48E3-B8DD-DB32B7863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52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08F0-0A30-4D7A-BCA7-4D50EE863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95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14488-6B07-424C-B895-D7D9D6C527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36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633BB-0F54-463A-8174-8915E2A65F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676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58CED-894E-4FF4-BC37-53A6DD91CB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648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0314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0314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265E-A831-4B6F-8A04-7BD31CDD77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82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B097E-E0E4-4EE9-BF8E-D03786DF6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759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46B03-DD6B-4E7D-9BF6-E782574B8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4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45A6C-5064-4A7D-ABA6-9F734DBE8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6306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3402B-5B88-452B-99DC-5DA2ECE28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756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50C60-517D-4F09-A36D-C80138378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669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6A321-A21C-42B7-A75E-B0E8ABF6B7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16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EA120-9013-48F4-A0D1-D1DEEF97A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158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949C4-FECE-49DD-8078-3BD37C42A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38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E6B6-7C5E-4AFF-B5BF-A35709CF4B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10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140B0-E1AB-4163-84C8-58AEDD24B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15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C44D6-697F-4834-91DF-AF1FEFE87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5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8C6C8-B2D5-4819-BF0D-5C07F35AD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5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E25B2-8C44-4B90-9403-780353046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12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0E7FD-4006-487B-880D-6ACFBB866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576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E4897-A1AF-40E1-A07D-15431750D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25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2F30121-3353-422E-ADDD-CD877A8120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56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16 w 5184"/>
                <a:gd name="T3" fmla="*/ 3159 h 3159"/>
                <a:gd name="T4" fmla="*/ 5216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0 w 556"/>
                <a:gd name="T5" fmla="*/ 3159 h 3159"/>
                <a:gd name="T6" fmla="*/ 560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59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0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1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2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3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59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65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491 w 251"/>
                  <a:gd name="T5" fmla="*/ 12 h 12"/>
                  <a:gd name="T6" fmla="*/ 49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6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3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3 w 251"/>
                  <a:gd name="T7" fmla="*/ 12 h 12"/>
                  <a:gd name="T8" fmla="*/ 253 w 251"/>
                  <a:gd name="T9" fmla="*/ 0 h 12"/>
                  <a:gd name="T10" fmla="*/ 253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59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759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760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760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60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6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5F97A0F-FD2C-42B8-BBD7-5F5F46AEA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4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39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9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9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8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9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9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9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9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9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9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0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0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0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0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0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0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0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11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40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40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840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40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0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0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0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507B833-DD3F-402B-8FCE-349129301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5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410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4106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4107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4108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09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927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27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27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340B0587-2606-4846-998C-0EB057D6A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104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128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ru-RU"/>
            </a:p>
          </p:txBody>
        </p:sp>
        <p:sp>
          <p:nvSpPr>
            <p:cNvPr id="5129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ru-RU"/>
            </a:p>
          </p:txBody>
        </p:sp>
        <p:sp>
          <p:nvSpPr>
            <p:cNvPr id="186373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ru-RU"/>
            </a:p>
          </p:txBody>
        </p:sp>
        <p:grpSp>
          <p:nvGrpSpPr>
            <p:cNvPr id="5131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5143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5164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173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18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18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174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175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176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177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178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179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5165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66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67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68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69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70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71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72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144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5145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46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47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48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49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0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1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2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3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4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5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6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7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8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59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60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61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62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63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132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641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641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5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6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7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8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642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40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ru-RU"/>
            </a:p>
          </p:txBody>
        </p:sp>
        <p:sp>
          <p:nvSpPr>
            <p:cNvPr id="18642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42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852 w 21600"/>
                <a:gd name="T1" fmla="*/ 0 h 21600"/>
                <a:gd name="T2" fmla="*/ 432 w 21600"/>
                <a:gd name="T3" fmla="*/ 1 h 21600"/>
                <a:gd name="T4" fmla="*/ 12 w 21600"/>
                <a:gd name="T5" fmla="*/ 0 h 21600"/>
                <a:gd name="T6" fmla="*/ 43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endParaRPr lang="ru-RU"/>
            </a:p>
          </p:txBody>
        </p:sp>
      </p:grpSp>
      <p:sp>
        <p:nvSpPr>
          <p:cNvPr id="5123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4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6427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6428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6429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0ED4F1F3-6A87-4146-8881-C8E17FAEA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60211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5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021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211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021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212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21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15C3DE72-3A07-4054-BF5F-6215500CA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8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DSCN26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860800"/>
            <a:ext cx="3359150" cy="2520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01638"/>
            <a:ext cx="4356100" cy="2882900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6"/>
          <a:stretch>
            <a:fillRect/>
          </a:stretch>
        </p:blipFill>
        <p:spPr bwMode="auto">
          <a:xfrm>
            <a:off x="323850" y="3860800"/>
            <a:ext cx="4637088" cy="252095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472604"/>
            <a:ext cx="708161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Вяземский </a:t>
            </a:r>
          </a:p>
          <a:p>
            <a:pPr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медицинский </a:t>
            </a:r>
          </a:p>
          <a:p>
            <a:pPr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колледж </a:t>
            </a:r>
          </a:p>
          <a:p>
            <a:pPr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имени </a:t>
            </a:r>
            <a:r>
              <a:rPr lang="ru-RU" sz="3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Е.О.Мухина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07950" y="260350"/>
            <a:ext cx="9396413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/>
              <a:t>2008 год</a:t>
            </a:r>
            <a:br>
              <a:rPr lang="ru-RU" sz="4000" b="1" smtClean="0"/>
            </a:br>
            <a:r>
              <a:rPr lang="ru-RU" sz="4000" b="1" smtClean="0"/>
              <a:t>Вяземский медицинский колледж</a:t>
            </a:r>
          </a:p>
        </p:txBody>
      </p:sp>
      <p:pic>
        <p:nvPicPr>
          <p:cNvPr id="452616" name="Picture 8" descr="IMG_5195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0"/>
          <a:stretch>
            <a:fillRect/>
          </a:stretch>
        </p:blipFill>
        <p:spPr bwMode="auto">
          <a:xfrm>
            <a:off x="49213" y="2205038"/>
            <a:ext cx="4116387" cy="3475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618" name="Picture 10" descr="IMG_5205"/>
          <p:cNvPicPr>
            <a:picLocks noChangeAspect="1" noChangeArrowheads="1"/>
          </p:cNvPicPr>
          <p:nvPr/>
        </p:nvPicPr>
        <p:blipFill>
          <a:blip r:embed="rId3">
            <a:lum bright="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05038"/>
            <a:ext cx="4652962" cy="34750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90852" name="Picture 4" descr="DSC085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vyazmamed.ru/sites/default/files/foto/fotki/muh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92150"/>
            <a:ext cx="3311525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5450" y="4737100"/>
            <a:ext cx="684212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МУХИН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ЕФРЕМ ОСИПОВИЧ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(1766-1850)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 врач, заслуженный профессор, один из основоположников русской медицины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b="1">
                <a:latin typeface="Times New Roman" pitchFamily="18" charset="0"/>
              </a:rPr>
              <a:t>Обучение проводится по следующим </a:t>
            </a:r>
          </a:p>
          <a:p>
            <a:pPr eaLnBrk="1" hangingPunct="1"/>
            <a:r>
              <a:rPr lang="ru-RU" sz="3200" b="1">
                <a:latin typeface="Times New Roman" pitchFamily="18" charset="0"/>
              </a:rPr>
              <a:t>СПЕЦИАЛЬНОСТЯМ:</a:t>
            </a:r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-122238" y="1709738"/>
            <a:ext cx="9518651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4000" b="1">
                <a:solidFill>
                  <a:schemeClr val="hlink"/>
                </a:solidFill>
                <a:latin typeface="Monotype Corsiva" pitchFamily="66" charset="0"/>
              </a:rPr>
              <a:t> 31.02.01</a:t>
            </a:r>
            <a:r>
              <a:rPr lang="ru-RU"/>
              <a:t> </a:t>
            </a:r>
            <a:r>
              <a:rPr lang="ru-RU" sz="4000" b="1">
                <a:solidFill>
                  <a:schemeClr val="hlink"/>
                </a:solidFill>
                <a:latin typeface="Monotype Corsiva" pitchFamily="66" charset="0"/>
              </a:rPr>
              <a:t>«Лечебное дело» - </a:t>
            </a:r>
            <a:r>
              <a:rPr lang="ru-RU" sz="2400" i="1">
                <a:solidFill>
                  <a:schemeClr val="hlink"/>
                </a:solidFill>
              </a:rPr>
              <a:t>квалификация «</a:t>
            </a:r>
            <a:r>
              <a:rPr lang="ru-RU" sz="2400" b="1" i="1">
                <a:solidFill>
                  <a:schemeClr val="hlink"/>
                </a:solidFill>
              </a:rPr>
              <a:t>Фельдшер</a:t>
            </a:r>
            <a:r>
              <a:rPr lang="ru-RU" sz="2400" i="1">
                <a:solidFill>
                  <a:schemeClr val="hlink"/>
                </a:solidFill>
              </a:rPr>
              <a:t>»</a:t>
            </a:r>
          </a:p>
          <a:p>
            <a:r>
              <a:rPr lang="ru-RU" sz="2400" i="1">
                <a:solidFill>
                  <a:schemeClr val="hlink"/>
                </a:solidFill>
              </a:rPr>
              <a:t>Углубленный уровень подготовки</a:t>
            </a:r>
          </a:p>
          <a:p>
            <a:endParaRPr lang="ru-RU" sz="240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23850" y="1905000"/>
            <a:ext cx="84439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174625"/>
            <a:endParaRPr lang="ru-RU" sz="3200">
              <a:solidFill>
                <a:schemeClr val="hlink"/>
              </a:solidFill>
            </a:endParaRPr>
          </a:p>
        </p:txBody>
      </p:sp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0" y="2916238"/>
            <a:ext cx="91440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ru-RU" sz="2000" b="1">
              <a:solidFill>
                <a:schemeClr val="hlink"/>
              </a:solidFill>
              <a:latin typeface="Monotype Corsiva" pitchFamily="66" charset="0"/>
            </a:endParaRPr>
          </a:p>
          <a:p>
            <a:pPr algn="l"/>
            <a:r>
              <a:rPr lang="ru-RU" sz="4000" b="1">
                <a:solidFill>
                  <a:schemeClr val="hlink"/>
                </a:solidFill>
                <a:latin typeface="Monotype Corsiva" pitchFamily="66" charset="0"/>
              </a:rPr>
              <a:t>34.02.01 «Сестринское дело» - </a:t>
            </a:r>
            <a:r>
              <a:rPr lang="ru-RU" sz="2400" i="1">
                <a:solidFill>
                  <a:schemeClr val="hlink"/>
                </a:solidFill>
              </a:rPr>
              <a:t>квалификация </a:t>
            </a:r>
          </a:p>
          <a:p>
            <a:pPr algn="l"/>
            <a:r>
              <a:rPr lang="ru-RU" sz="2400" i="1">
                <a:solidFill>
                  <a:schemeClr val="hlink"/>
                </a:solidFill>
              </a:rPr>
              <a:t>                                                              «</a:t>
            </a:r>
            <a:r>
              <a:rPr lang="ru-RU" sz="2400" b="1" i="1">
                <a:solidFill>
                  <a:schemeClr val="hlink"/>
                </a:solidFill>
              </a:rPr>
              <a:t>Медицинская сестра</a:t>
            </a:r>
            <a:r>
              <a:rPr lang="ru-RU" sz="2400" i="1">
                <a:solidFill>
                  <a:schemeClr val="hlink"/>
                </a:solidFill>
              </a:rPr>
              <a:t>»</a:t>
            </a:r>
          </a:p>
          <a:p>
            <a:r>
              <a:rPr lang="ru-RU" sz="2400" i="1">
                <a:solidFill>
                  <a:schemeClr val="hlink"/>
                </a:solidFill>
              </a:rPr>
              <a:t>Базовый уровень подготовки</a:t>
            </a:r>
            <a:endParaRPr lang="ru-RU" sz="4000" b="1">
              <a:solidFill>
                <a:schemeClr val="hlink"/>
              </a:solidFill>
              <a:latin typeface="Monotype Corsiva" pitchFamily="66" charset="0"/>
            </a:endParaRPr>
          </a:p>
        </p:txBody>
      </p:sp>
      <p:sp>
        <p:nvSpPr>
          <p:cNvPr id="662534" name="Rectangle 6"/>
          <p:cNvSpPr>
            <a:spLocks noChangeArrowheads="1"/>
          </p:cNvSpPr>
          <p:nvPr/>
        </p:nvSpPr>
        <p:spPr bwMode="auto">
          <a:xfrm>
            <a:off x="0" y="4560888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ru-RU" sz="4000" b="1">
              <a:solidFill>
                <a:schemeClr val="hlink"/>
              </a:solidFill>
              <a:latin typeface="Monotype Corsiva" pitchFamily="66" charset="0"/>
            </a:endParaRPr>
          </a:p>
          <a:p>
            <a:pPr algn="l"/>
            <a:r>
              <a:rPr lang="ru-RU" sz="4000" b="1">
                <a:solidFill>
                  <a:schemeClr val="hlink"/>
                </a:solidFill>
                <a:latin typeface="Monotype Corsiva" pitchFamily="66" charset="0"/>
              </a:rPr>
              <a:t>33.02.01  «Фармация» - </a:t>
            </a:r>
            <a:r>
              <a:rPr lang="ru-RU" sz="2400" i="1">
                <a:solidFill>
                  <a:schemeClr val="hlink"/>
                </a:solidFill>
              </a:rPr>
              <a:t>квалификация «</a:t>
            </a:r>
            <a:r>
              <a:rPr lang="ru-RU" sz="2400" b="1" i="1">
                <a:solidFill>
                  <a:schemeClr val="hlink"/>
                </a:solidFill>
              </a:rPr>
              <a:t>Фармацевт»</a:t>
            </a:r>
          </a:p>
          <a:p>
            <a:r>
              <a:rPr lang="ru-RU" sz="2400" i="1">
                <a:solidFill>
                  <a:schemeClr val="hlink"/>
                </a:solidFill>
              </a:rPr>
              <a:t>Базовый уровень подготовки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31" grpId="0"/>
      <p:bldP spid="662533" grpId="0"/>
      <p:bldP spid="6625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18" name="Picture 6" descr="IMG_9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25538"/>
            <a:ext cx="2520950" cy="3781425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WordArt 8"/>
          <p:cNvSpPr>
            <a:spLocks noChangeArrowheads="1" noChangeShapeType="1" noTextEdit="1"/>
          </p:cNvSpPr>
          <p:nvPr/>
        </p:nvSpPr>
        <p:spPr bwMode="auto">
          <a:xfrm>
            <a:off x="1835150" y="404813"/>
            <a:ext cx="496887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Директор колледжа</a:t>
            </a:r>
          </a:p>
        </p:txBody>
      </p:sp>
      <p:sp>
        <p:nvSpPr>
          <p:cNvPr id="30724" name="WordArt 11"/>
          <p:cNvSpPr>
            <a:spLocks noChangeArrowheads="1" noChangeShapeType="1" noTextEdit="1"/>
          </p:cNvSpPr>
          <p:nvPr/>
        </p:nvSpPr>
        <p:spPr bwMode="auto">
          <a:xfrm>
            <a:off x="2411413" y="5084763"/>
            <a:ext cx="3816350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solidFill>
                  <a:srgbClr val="FFFFFF"/>
                </a:solidFill>
                <a:latin typeface="Monotype Corsiva"/>
              </a:rPr>
              <a:t>Анискевич </a:t>
            </a:r>
          </a:p>
          <a:p>
            <a:r>
              <a:rPr lang="ru-RU" sz="3600" b="1" kern="10">
                <a:solidFill>
                  <a:srgbClr val="FFFFFF"/>
                </a:solidFill>
                <a:latin typeface="Monotype Corsiva"/>
              </a:rPr>
              <a:t>Татьяна Николаевна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00" y="6021388"/>
            <a:ext cx="855345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Преподаватель высшей квалификационной категории, </a:t>
            </a:r>
          </a:p>
          <a:p>
            <a:pPr>
              <a:defRPr/>
            </a:pP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Отличник здравоохранения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 rotWithShape="1">
          <a:blip r:embed="rId2"/>
          <a:srcRect l="21604" t="17351" r="3619" b="12547"/>
          <a:stretch/>
        </p:blipFill>
        <p:spPr bwMode="auto">
          <a:xfrm>
            <a:off x="-7938" y="14288"/>
            <a:ext cx="9117013" cy="6837362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 algn="ctr">
                <a:solidFill>
                  <a:schemeClr val="bg2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7"/>
          <p:cNvSpPr>
            <a:spLocks noChangeArrowheads="1" noChangeShapeType="1" noTextEdit="1"/>
          </p:cNvSpPr>
          <p:nvPr/>
        </p:nvSpPr>
        <p:spPr bwMode="auto">
          <a:xfrm>
            <a:off x="5887517" y="3360738"/>
            <a:ext cx="1871662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Никитина А.В.</a:t>
            </a:r>
          </a:p>
        </p:txBody>
      </p:sp>
      <p:pic>
        <p:nvPicPr>
          <p:cNvPr id="33795" name="Picture 2" descr="IMG_9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6"/>
          <a:stretch>
            <a:fillRect/>
          </a:stretch>
        </p:blipFill>
        <p:spPr bwMode="auto">
          <a:xfrm>
            <a:off x="3439592" y="765175"/>
            <a:ext cx="1892300" cy="251936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WordArt 10"/>
          <p:cNvSpPr>
            <a:spLocks noChangeArrowheads="1" noChangeShapeType="1" noTextEdit="1"/>
          </p:cNvSpPr>
          <p:nvPr/>
        </p:nvSpPr>
        <p:spPr bwMode="auto">
          <a:xfrm>
            <a:off x="3296717" y="3382963"/>
            <a:ext cx="2160587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Каретникова Т.Н.</a:t>
            </a:r>
          </a:p>
        </p:txBody>
      </p:sp>
      <p:sp>
        <p:nvSpPr>
          <p:cNvPr id="464908" name="WordArt 12"/>
          <p:cNvSpPr>
            <a:spLocks noChangeArrowheads="1" noChangeShapeType="1" noTextEdit="1"/>
          </p:cNvSpPr>
          <p:nvPr/>
        </p:nvSpPr>
        <p:spPr bwMode="auto">
          <a:xfrm>
            <a:off x="1352029" y="17463"/>
            <a:ext cx="6481763" cy="6937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solidFill>
                  <a:srgbClr val="FFFFFF"/>
                </a:solidFill>
                <a:latin typeface="Monotype Corsiva"/>
              </a:rPr>
              <a:t>Отличники здравоохранения</a:t>
            </a:r>
          </a:p>
        </p:txBody>
      </p:sp>
      <p:pic>
        <p:nvPicPr>
          <p:cNvPr id="33798" name="Picture 9" descr="Добрышина С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 r="3168" b="9328"/>
          <a:stretch>
            <a:fillRect/>
          </a:stretch>
        </p:blipFill>
        <p:spPr bwMode="auto">
          <a:xfrm>
            <a:off x="5898629" y="3806825"/>
            <a:ext cx="1955800" cy="251936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24" descr="IMG_653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1" b="1575"/>
          <a:stretch>
            <a:fillRect/>
          </a:stretch>
        </p:blipFill>
        <p:spPr bwMode="auto">
          <a:xfrm>
            <a:off x="3441179" y="3821113"/>
            <a:ext cx="1971675" cy="2519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33" descr="Никитина А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" b="7014"/>
          <a:stretch>
            <a:fillRect/>
          </a:stretch>
        </p:blipFill>
        <p:spPr bwMode="auto">
          <a:xfrm>
            <a:off x="5960542" y="773113"/>
            <a:ext cx="1893887" cy="25193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18" descr="http://www.vyazmamed.ru/sites/default/files/foto/fotki/shedro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67" y="3778250"/>
            <a:ext cx="1841500" cy="2520950"/>
          </a:xfrm>
          <a:prstGeom prst="rect">
            <a:avLst/>
          </a:prstGeom>
          <a:noFill/>
          <a:ln w="476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2" name="WordArt 10"/>
          <p:cNvSpPr>
            <a:spLocks noChangeArrowheads="1" noChangeShapeType="1" noTextEdit="1"/>
          </p:cNvSpPr>
          <p:nvPr/>
        </p:nvSpPr>
        <p:spPr bwMode="auto">
          <a:xfrm>
            <a:off x="920229" y="3382963"/>
            <a:ext cx="1912938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Анискевич Т.Н.</a:t>
            </a:r>
          </a:p>
        </p:txBody>
      </p:sp>
      <p:sp>
        <p:nvSpPr>
          <p:cNvPr id="33803" name="WordArt 10"/>
          <p:cNvSpPr>
            <a:spLocks noChangeArrowheads="1" noChangeShapeType="1" noTextEdit="1"/>
          </p:cNvSpPr>
          <p:nvPr/>
        </p:nvSpPr>
        <p:spPr bwMode="auto">
          <a:xfrm>
            <a:off x="899592" y="6413500"/>
            <a:ext cx="193357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Щедрова Н.А.</a:t>
            </a:r>
          </a:p>
        </p:txBody>
      </p:sp>
      <p:sp>
        <p:nvSpPr>
          <p:cNvPr id="33804" name="WordArt 10"/>
          <p:cNvSpPr>
            <a:spLocks noChangeArrowheads="1" noChangeShapeType="1" noTextEdit="1"/>
          </p:cNvSpPr>
          <p:nvPr/>
        </p:nvSpPr>
        <p:spPr bwMode="auto">
          <a:xfrm>
            <a:off x="3411017" y="6413500"/>
            <a:ext cx="2001837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Лавренова Н.Д.</a:t>
            </a:r>
          </a:p>
        </p:txBody>
      </p:sp>
      <p:sp>
        <p:nvSpPr>
          <p:cNvPr id="33805" name="WordArt 10"/>
          <p:cNvSpPr>
            <a:spLocks noChangeArrowheads="1" noChangeShapeType="1" noTextEdit="1"/>
          </p:cNvSpPr>
          <p:nvPr/>
        </p:nvSpPr>
        <p:spPr bwMode="auto">
          <a:xfrm>
            <a:off x="5827192" y="6396038"/>
            <a:ext cx="214947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Добрышина С.Д.</a:t>
            </a:r>
          </a:p>
        </p:txBody>
      </p:sp>
      <p:pic>
        <p:nvPicPr>
          <p:cNvPr id="33806" name="Picture 20" descr="http://www.vyazmamed.ru/sites/default/files/foto/fotki/aniske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92" y="784225"/>
            <a:ext cx="1765300" cy="2520950"/>
          </a:xfrm>
          <a:prstGeom prst="rect">
            <a:avLst/>
          </a:prstGeom>
          <a:noFill/>
          <a:ln w="412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4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4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1"/>
          <p:cNvSpPr>
            <a:spLocks noChangeArrowheads="1" noChangeShapeType="1" noTextEdit="1"/>
          </p:cNvSpPr>
          <p:nvPr/>
        </p:nvSpPr>
        <p:spPr bwMode="auto">
          <a:xfrm>
            <a:off x="3305175" y="6251575"/>
            <a:ext cx="324008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Дмитриев А.И.</a:t>
            </a:r>
          </a:p>
        </p:txBody>
      </p:sp>
      <p:sp>
        <p:nvSpPr>
          <p:cNvPr id="34819" name="WordArt 22"/>
          <p:cNvSpPr>
            <a:spLocks noChangeArrowheads="1" noChangeShapeType="1" noTextEdit="1"/>
          </p:cNvSpPr>
          <p:nvPr/>
        </p:nvSpPr>
        <p:spPr bwMode="auto">
          <a:xfrm>
            <a:off x="2555875" y="404813"/>
            <a:ext cx="4378325" cy="1374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solidFill>
                  <a:srgbClr val="FFFFFF"/>
                </a:solidFill>
                <a:latin typeface="Monotype Corsiva"/>
              </a:rPr>
              <a:t>Кандидат </a:t>
            </a:r>
          </a:p>
          <a:p>
            <a:r>
              <a:rPr lang="ru-RU" sz="3600" b="1" kern="10">
                <a:solidFill>
                  <a:srgbClr val="FFFFFF"/>
                </a:solidFill>
                <a:latin typeface="Monotype Corsiva"/>
              </a:rPr>
              <a:t>медицинских наук</a:t>
            </a:r>
          </a:p>
        </p:txBody>
      </p:sp>
      <p:pic>
        <p:nvPicPr>
          <p:cNvPr id="656410" name="Picture 26" descr="IMG_65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/>
          <a:stretch>
            <a:fillRect/>
          </a:stretch>
        </p:blipFill>
        <p:spPr bwMode="auto">
          <a:xfrm>
            <a:off x="3276600" y="1916113"/>
            <a:ext cx="3292475" cy="4249737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50" name="Picture 14" descr="14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9910"/>
            <a:ext cx="3838575" cy="2879725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51" name="Picture 15" descr="DSC00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73822"/>
            <a:ext cx="4254500" cy="2395538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52" name="Picture 16" descr="DSC00337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9635"/>
            <a:ext cx="1620838" cy="2879725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53" name="Picture 17" descr="DSCN0972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4010"/>
            <a:ext cx="3840163" cy="2879725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54" name="Picture 18" descr="DSCN2712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184922"/>
            <a:ext cx="2057400" cy="234156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94741" y="-27384"/>
            <a:ext cx="23374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Занятия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2346325" cy="295116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5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670300"/>
            <a:ext cx="2303462" cy="307181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6" descr="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3573463"/>
            <a:ext cx="2400300" cy="32004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7" descr="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r="5058"/>
          <a:stretch>
            <a:fillRect/>
          </a:stretch>
        </p:blipFill>
        <p:spPr bwMode="auto">
          <a:xfrm>
            <a:off x="4211638" y="157163"/>
            <a:ext cx="3889375" cy="32004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7" descr="DSCN03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5"/>
          <a:stretch>
            <a:fillRect/>
          </a:stretch>
        </p:blipFill>
        <p:spPr bwMode="auto">
          <a:xfrm>
            <a:off x="611188" y="142875"/>
            <a:ext cx="2759075" cy="3357563"/>
          </a:xfrm>
          <a:prstGeom prst="rect">
            <a:avLst/>
          </a:prstGeom>
          <a:noFill/>
          <a:ln w="57150" cmpd="thickThin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10006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19878" b="555"/>
          <a:stretch>
            <a:fillRect/>
          </a:stretch>
        </p:blipFill>
        <p:spPr bwMode="auto">
          <a:xfrm>
            <a:off x="47625" y="838200"/>
            <a:ext cx="9032875" cy="5291138"/>
          </a:xfrm>
          <a:prstGeom prst="rect">
            <a:avLst/>
          </a:prstGeom>
          <a:noFill/>
          <a:ln w="57150" cmpd="thinThick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1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3836987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5" descr="6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/>
          <a:stretch>
            <a:fillRect/>
          </a:stretch>
        </p:blipFill>
        <p:spPr bwMode="auto">
          <a:xfrm>
            <a:off x="4789488" y="333375"/>
            <a:ext cx="3671887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6" descr="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/>
          <a:stretch>
            <a:fillRect/>
          </a:stretch>
        </p:blipFill>
        <p:spPr bwMode="auto">
          <a:xfrm>
            <a:off x="5364163" y="3644900"/>
            <a:ext cx="3097212" cy="289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3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3838575" cy="2879725"/>
          </a:xfrm>
          <a:prstGeom prst="rect">
            <a:avLst/>
          </a:prstGeom>
          <a:noFill/>
          <a:ln w="57150" cmpd="thinThick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9" name="Picture 5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34901"/>
            <a:ext cx="3578256" cy="47703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10" name="Picture 6" descr="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44900"/>
            <a:ext cx="3887788" cy="291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11" name="Picture 7" descr="1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319088"/>
            <a:ext cx="3836987" cy="287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3" name="Picture 5" descr="IMG_52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r="2983"/>
          <a:stretch>
            <a:fillRect/>
          </a:stretch>
        </p:blipFill>
        <p:spPr bwMode="auto">
          <a:xfrm>
            <a:off x="0" y="-52388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5689600" cy="792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Симуляционный кабинет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" y="922368"/>
            <a:ext cx="4480000" cy="25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/>
          <a:stretch/>
        </p:blipFill>
        <p:spPr>
          <a:xfrm>
            <a:off x="80208" y="4077072"/>
            <a:ext cx="4393736" cy="25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56" y="4077352"/>
            <a:ext cx="4480000" cy="25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04" y="934612"/>
            <a:ext cx="4480000" cy="25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-85838" y="116632"/>
            <a:ext cx="93156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Кабинеты доклинической практики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47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228"/>
            <a:ext cx="3840000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38400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0" y="4581368"/>
            <a:ext cx="3840000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653376"/>
            <a:ext cx="3840000" cy="21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49120"/>
            <a:ext cx="3840000" cy="21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624"/>
            <a:ext cx="3840000" cy="21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2" y="44624"/>
            <a:ext cx="3840000" cy="21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2" y="2348880"/>
            <a:ext cx="3840000" cy="21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53376"/>
            <a:ext cx="3840000" cy="21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82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5000"/>
            <a:ext cx="5696000" cy="32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01008"/>
            <a:ext cx="5696000" cy="32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5830879" y="692696"/>
            <a:ext cx="34216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Актовый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зал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6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7008"/>
            <a:ext cx="4038480" cy="25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1" y="2996952"/>
            <a:ext cx="5833704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888"/>
            <a:ext cx="4544000" cy="25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372200" y="3873622"/>
            <a:ext cx="24482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холл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5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96" y="3501368"/>
            <a:ext cx="5760000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181113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36452" y="4659703"/>
            <a:ext cx="30297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спортзал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84663" y="1124744"/>
            <a:ext cx="36518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тренажеры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75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3"/>
          <a:stretch/>
        </p:blipFill>
        <p:spPr>
          <a:xfrm>
            <a:off x="5442848" y="476672"/>
            <a:ext cx="3205604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5120000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5120000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4623359"/>
            <a:ext cx="3416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столовая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8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3016"/>
            <a:ext cx="448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" y="3933336"/>
            <a:ext cx="448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04" y="3933336"/>
            <a:ext cx="448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40" y="1051623"/>
            <a:ext cx="448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486487" y="57398"/>
            <a:ext cx="4122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общежитие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2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улМосковск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AutoShape 5"/>
          <p:cNvSpPr>
            <a:spLocks noChangeArrowheads="1"/>
          </p:cNvSpPr>
          <p:nvPr/>
        </p:nvSpPr>
        <p:spPr bwMode="auto">
          <a:xfrm rot="-8854893">
            <a:off x="2484438" y="4652963"/>
            <a:ext cx="1223962" cy="361950"/>
          </a:xfrm>
          <a:custGeom>
            <a:avLst/>
            <a:gdLst>
              <a:gd name="T0" fmla="*/ 52016798 w 21600"/>
              <a:gd name="T1" fmla="*/ 0 h 21600"/>
              <a:gd name="T2" fmla="*/ 0 w 21600"/>
              <a:gd name="T3" fmla="*/ 3032588 h 21600"/>
              <a:gd name="T4" fmla="*/ 52016798 w 21600"/>
              <a:gd name="T5" fmla="*/ 6065176 h 21600"/>
              <a:gd name="T6" fmla="*/ 69355693 w 21600"/>
              <a:gd name="T7" fmla="*/ 30325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 rotWithShape="1">
          <a:blip r:embed="rId2"/>
          <a:srcRect l="23956" t="19869" r="20987" b="9125"/>
          <a:stretch/>
        </p:blipFill>
        <p:spPr bwMode="auto">
          <a:xfrm>
            <a:off x="1907704" y="908720"/>
            <a:ext cx="5705252" cy="588468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 algn="ctr">
                <a:solidFill>
                  <a:schemeClr val="bg2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6616" y="0"/>
            <a:ext cx="8387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Andalus" pitchFamily="18" charset="-78"/>
              </a:rPr>
              <a:t>Победители </a:t>
            </a:r>
            <a:r>
              <a:rPr lang="en-US" sz="5400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dalus" pitchFamily="18" charset="-78"/>
                <a:cs typeface="Andalus" pitchFamily="18" charset="-78"/>
              </a:rPr>
              <a:t>World</a:t>
            </a:r>
            <a:r>
              <a:rPr lang="en-US" sz="5400" b="1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dalus" pitchFamily="18" charset="-78"/>
                <a:cs typeface="Andalus" pitchFamily="18" charset="-78"/>
              </a:rPr>
              <a:t>skills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476" name="Picture 4" descr="2005201412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70415"/>
            <a:ext cx="3878560" cy="5170953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188640"/>
            <a:ext cx="90774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Призеры областной научной конференции </a:t>
            </a:r>
          </a:p>
          <a:p>
            <a:pPr algn="ctr"/>
            <a:r>
              <a:rPr lang="ru-RU" sz="32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«Шаг в науку»</a:t>
            </a:r>
            <a:endParaRPr lang="ru-RU" sz="32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3" name="Picture 3" descr="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87400"/>
            <a:ext cx="3841750" cy="287972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25" name="Picture 5" descr="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3789363"/>
            <a:ext cx="3840163" cy="287972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26" name="Picture 6" descr="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15311"/>
          <a:stretch>
            <a:fillRect/>
          </a:stretch>
        </p:blipFill>
        <p:spPr bwMode="auto">
          <a:xfrm>
            <a:off x="585788" y="3789363"/>
            <a:ext cx="3490912" cy="287972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27" name="Picture 7" descr="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4"/>
          <a:stretch>
            <a:fillRect/>
          </a:stretch>
        </p:blipFill>
        <p:spPr bwMode="auto">
          <a:xfrm>
            <a:off x="5148263" y="795338"/>
            <a:ext cx="3227387" cy="287972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29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96413" cy="74771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Конкурс «Лучший по профессии»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" b="10634"/>
          <a:stretch>
            <a:fillRect/>
          </a:stretch>
        </p:blipFill>
        <p:spPr bwMode="auto">
          <a:xfrm>
            <a:off x="1619250" y="-25400"/>
            <a:ext cx="5954713" cy="6884988"/>
          </a:xfrm>
          <a:prstGeom prst="rect">
            <a:avLst/>
          </a:prstGeom>
          <a:noFill/>
          <a:ln w="50800" algn="ctr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2206605"/>
            <a:ext cx="3271424" cy="584775"/>
          </a:xfrm>
          <a:prstGeom prst="rect">
            <a:avLst/>
          </a:prstGeom>
          <a:solidFill>
            <a:srgbClr val="FFE69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6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Кружок </a:t>
            </a:r>
          </a:p>
          <a:p>
            <a:pPr algn="ctr"/>
            <a:r>
              <a:rPr lang="ru-RU" sz="16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«Истоки милосердия»</a:t>
            </a:r>
            <a:endParaRPr lang="ru-RU" sz="1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5" name="Picture 3" descr="DSCN13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3375"/>
            <a:ext cx="2378075" cy="3168650"/>
          </a:xfrm>
          <a:prstGeom prst="rect">
            <a:avLst/>
          </a:prstGeom>
          <a:noFill/>
          <a:ln w="38100" cmpd="tri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596" name="Picture 4" descr="DSCN13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260350"/>
            <a:ext cx="2341562" cy="3121025"/>
          </a:xfrm>
          <a:prstGeom prst="rect">
            <a:avLst/>
          </a:prstGeom>
          <a:noFill/>
          <a:ln w="38100" cmpd="tri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597" name="Picture 5" descr="DSCN14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4221163"/>
            <a:ext cx="3121025" cy="2341562"/>
          </a:xfrm>
          <a:prstGeom prst="rect">
            <a:avLst/>
          </a:prstGeom>
          <a:noFill/>
          <a:ln w="38100" cmpd="tri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598" name="Picture 6" descr="DSCN13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/>
          <a:stretch>
            <a:fillRect/>
          </a:stretch>
        </p:blipFill>
        <p:spPr bwMode="auto">
          <a:xfrm>
            <a:off x="3538538" y="2997200"/>
            <a:ext cx="2257425" cy="2341563"/>
          </a:xfrm>
          <a:prstGeom prst="rect">
            <a:avLst/>
          </a:prstGeom>
          <a:noFill/>
          <a:ln w="38100" cmpd="tri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599" name="Picture 7" descr="DSCN13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3121025" cy="2341563"/>
          </a:xfrm>
          <a:prstGeom prst="rect">
            <a:avLst/>
          </a:prstGeom>
          <a:noFill/>
          <a:ln w="38100" cmpd="tri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9" name="WordArt 9"/>
          <p:cNvSpPr>
            <a:spLocks noChangeArrowheads="1" noChangeShapeType="1" noTextEdit="1"/>
          </p:cNvSpPr>
          <p:nvPr/>
        </p:nvSpPr>
        <p:spPr bwMode="auto">
          <a:xfrm>
            <a:off x="3400425" y="692150"/>
            <a:ext cx="2343150" cy="15128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Студент</a:t>
            </a:r>
          </a:p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года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4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4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4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4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4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4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45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2"/>
          <p:cNvSpPr>
            <a:spLocks noChangeArrowheads="1" noChangeShapeType="1" noTextEdit="1"/>
          </p:cNvSpPr>
          <p:nvPr/>
        </p:nvSpPr>
        <p:spPr bwMode="auto">
          <a:xfrm>
            <a:off x="971550" y="168275"/>
            <a:ext cx="4032250" cy="596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Посвящение в студенты</a:t>
            </a:r>
          </a:p>
        </p:txBody>
      </p:sp>
      <p:pic>
        <p:nvPicPr>
          <p:cNvPr id="503811" name="Picture 3" descr="DSCN1775"/>
          <p:cNvPicPr preferRelativeResize="0"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0"/>
          <a:stretch>
            <a:fillRect/>
          </a:stretch>
        </p:blipFill>
        <p:spPr bwMode="auto">
          <a:xfrm>
            <a:off x="971550" y="765175"/>
            <a:ext cx="4032250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3813" name="Picture 5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 r="15550" b="15063"/>
          <a:stretch>
            <a:fillRect/>
          </a:stretch>
        </p:blipFill>
        <p:spPr bwMode="auto">
          <a:xfrm>
            <a:off x="4500563" y="3860800"/>
            <a:ext cx="4103687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3814" name="Picture 6" descr="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r="30452" b="9053"/>
          <a:stretch>
            <a:fillRect/>
          </a:stretch>
        </p:blipFill>
        <p:spPr bwMode="auto">
          <a:xfrm>
            <a:off x="1042988" y="4005263"/>
            <a:ext cx="2773362" cy="249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WordArt 7"/>
          <p:cNvSpPr>
            <a:spLocks noChangeArrowheads="1" noChangeShapeType="1" noTextEdit="1"/>
          </p:cNvSpPr>
          <p:nvPr/>
        </p:nvSpPr>
        <p:spPr bwMode="auto">
          <a:xfrm>
            <a:off x="5372100" y="2349500"/>
            <a:ext cx="3771900" cy="1308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Новогоднее</a:t>
            </a:r>
          </a:p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представление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3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3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3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3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3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IMG_5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88913"/>
            <a:ext cx="4821237" cy="6453187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479" name="WordArt 7"/>
          <p:cNvSpPr>
            <a:spLocks noChangeArrowheads="1" noChangeShapeType="1" noTextEdit="1"/>
          </p:cNvSpPr>
          <p:nvPr/>
        </p:nvSpPr>
        <p:spPr bwMode="auto">
          <a:xfrm>
            <a:off x="5580063" y="1844675"/>
            <a:ext cx="3313112" cy="26654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Наши</a:t>
            </a:r>
          </a:p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спортивные</a:t>
            </a:r>
          </a:p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достижения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8" name="Picture 4" descr="DSCN2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7325"/>
            <a:ext cx="4106863" cy="54737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350" name="Picture 6" descr="DSC034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/>
          <a:stretch>
            <a:fillRect/>
          </a:stretch>
        </p:blipFill>
        <p:spPr bwMode="auto">
          <a:xfrm>
            <a:off x="4835525" y="79375"/>
            <a:ext cx="3959225" cy="3432175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351" name="Picture 7" descr="DSC034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b="10674"/>
          <a:stretch>
            <a:fillRect/>
          </a:stretch>
        </p:blipFill>
        <p:spPr bwMode="auto">
          <a:xfrm>
            <a:off x="4859338" y="3676650"/>
            <a:ext cx="3959225" cy="311943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WordArt 8"/>
          <p:cNvSpPr>
            <a:spLocks noChangeArrowheads="1" noChangeShapeType="1" noTextEdit="1"/>
          </p:cNvSpPr>
          <p:nvPr/>
        </p:nvSpPr>
        <p:spPr bwMode="auto">
          <a:xfrm>
            <a:off x="792163" y="5949950"/>
            <a:ext cx="2843212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solidFill>
                  <a:srgbClr val="FFFFFF"/>
                </a:solidFill>
                <a:latin typeface="Monotype Corsiva"/>
              </a:rPr>
              <a:t>Семенов В.А.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7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7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77788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сканирование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6"/>
          <a:stretch>
            <a:fillRect/>
          </a:stretch>
        </p:blipFill>
        <p:spPr bwMode="auto">
          <a:xfrm>
            <a:off x="5235575" y="3609975"/>
            <a:ext cx="3851275" cy="2871788"/>
          </a:xfrm>
          <a:prstGeom prst="rect">
            <a:avLst/>
          </a:prstGeom>
          <a:noFill/>
          <a:ln w="412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5622" name="Picture 6" descr="сканирование0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"/>
          <a:stretch>
            <a:fillRect/>
          </a:stretch>
        </p:blipFill>
        <p:spPr bwMode="auto">
          <a:xfrm>
            <a:off x="76200" y="3424238"/>
            <a:ext cx="5033963" cy="3357562"/>
          </a:xfrm>
          <a:prstGeom prst="rect">
            <a:avLst/>
          </a:prstGeom>
          <a:noFill/>
          <a:ln w="4127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7" descr="сканирование0011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500562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7346" y="2967335"/>
            <a:ext cx="6169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Театральные постановки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IMG_5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1"/>
          <a:stretch>
            <a:fillRect/>
          </a:stretch>
        </p:blipFill>
        <p:spPr bwMode="auto">
          <a:xfrm>
            <a:off x="0" y="0"/>
            <a:ext cx="91551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5780" name="Picture 4" descr="xHd46plUqbE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737235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0857" y="5633953"/>
            <a:ext cx="74694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Медицинский колледж ждет </a:t>
            </a:r>
          </a:p>
          <a:p>
            <a:pPr algn="ctr"/>
            <a:r>
              <a:rPr lang="ru-RU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именно Вас!!!</a:t>
            </a:r>
            <a:endParaRPr lang="ru-RU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 descr="IMG_4649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057" r="2740"/>
          <a:stretch>
            <a:fillRect/>
          </a:stretch>
        </p:blipFill>
        <p:spPr bwMode="auto">
          <a:xfrm>
            <a:off x="0" y="-242888"/>
            <a:ext cx="9144000" cy="708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IMG_4649"/>
          <p:cNvPicPr>
            <a:picLocks noChangeAspect="1" noChangeArrowheads="1"/>
          </p:cNvPicPr>
          <p:nvPr/>
        </p:nvPicPr>
        <p:blipFill>
          <a:blip r:embed="rId3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105" b="35553"/>
          <a:stretch>
            <a:fillRect/>
          </a:stretch>
        </p:blipFill>
        <p:spPr bwMode="auto">
          <a:xfrm>
            <a:off x="2195513" y="908050"/>
            <a:ext cx="3603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5" descr="IMG_4649"/>
          <p:cNvPicPr>
            <a:picLocks noChangeAspect="1" noChangeArrowheads="1"/>
          </p:cNvPicPr>
          <p:nvPr/>
        </p:nvPicPr>
        <p:blipFill>
          <a:blip r:embed="rId4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122" b="35576"/>
          <a:stretch>
            <a:fillRect/>
          </a:stretch>
        </p:blipFill>
        <p:spPr bwMode="auto">
          <a:xfrm>
            <a:off x="2446338" y="803275"/>
            <a:ext cx="3587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6" descr="IMG_4649"/>
          <p:cNvPicPr>
            <a:picLocks noChangeAspect="1" noChangeArrowheads="1"/>
          </p:cNvPicPr>
          <p:nvPr/>
        </p:nvPicPr>
        <p:blipFill>
          <a:blip r:embed="rId5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830" b="36574"/>
          <a:stretch>
            <a:fillRect/>
          </a:stretch>
        </p:blipFill>
        <p:spPr bwMode="auto">
          <a:xfrm>
            <a:off x="2776538" y="784225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7" descr="IMG_4649"/>
          <p:cNvPicPr>
            <a:picLocks noChangeAspect="1" noChangeArrowheads="1"/>
          </p:cNvPicPr>
          <p:nvPr/>
        </p:nvPicPr>
        <p:blipFill>
          <a:blip r:embed="rId5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830" b="36574"/>
          <a:stretch>
            <a:fillRect/>
          </a:stretch>
        </p:blipFill>
        <p:spPr bwMode="auto">
          <a:xfrm>
            <a:off x="2987675" y="706438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IMG_4649"/>
          <p:cNvPicPr>
            <a:picLocks noChangeAspect="1" noChangeArrowheads="1"/>
          </p:cNvPicPr>
          <p:nvPr/>
        </p:nvPicPr>
        <p:blipFill>
          <a:blip r:embed="rId5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830" b="36574"/>
          <a:stretch>
            <a:fillRect/>
          </a:stretch>
        </p:blipFill>
        <p:spPr bwMode="auto">
          <a:xfrm>
            <a:off x="3232150" y="63976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6" descr="Безимени-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12601" r="48647" b="68498"/>
          <a:stretch>
            <a:fillRect/>
          </a:stretch>
        </p:blipFill>
        <p:spPr bwMode="auto">
          <a:xfrm rot="446055">
            <a:off x="1890713" y="238125"/>
            <a:ext cx="216058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8" descr="IMG_4649"/>
          <p:cNvPicPr>
            <a:picLocks noChangeAspect="1" noChangeArrowheads="1"/>
          </p:cNvPicPr>
          <p:nvPr/>
        </p:nvPicPr>
        <p:blipFill>
          <a:blip r:embed="rId3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105" b="35553"/>
          <a:stretch>
            <a:fillRect/>
          </a:stretch>
        </p:blipFill>
        <p:spPr bwMode="auto">
          <a:xfrm>
            <a:off x="1035050" y="1447800"/>
            <a:ext cx="3603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9" descr="IMG_4649"/>
          <p:cNvPicPr>
            <a:picLocks noChangeAspect="1" noChangeArrowheads="1"/>
          </p:cNvPicPr>
          <p:nvPr/>
        </p:nvPicPr>
        <p:blipFill>
          <a:blip r:embed="rId4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122" b="35576"/>
          <a:stretch>
            <a:fillRect/>
          </a:stretch>
        </p:blipFill>
        <p:spPr bwMode="auto">
          <a:xfrm>
            <a:off x="1285875" y="1247775"/>
            <a:ext cx="3587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0" descr="IMG_4649"/>
          <p:cNvPicPr>
            <a:picLocks noChangeAspect="1" noChangeArrowheads="1"/>
          </p:cNvPicPr>
          <p:nvPr/>
        </p:nvPicPr>
        <p:blipFill>
          <a:blip r:embed="rId5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830" b="36574"/>
          <a:stretch>
            <a:fillRect/>
          </a:stretch>
        </p:blipFill>
        <p:spPr bwMode="auto">
          <a:xfrm>
            <a:off x="1552575" y="1196975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1" descr="IMG_4649"/>
          <p:cNvPicPr>
            <a:picLocks noChangeAspect="1" noChangeArrowheads="1"/>
          </p:cNvPicPr>
          <p:nvPr/>
        </p:nvPicPr>
        <p:blipFill>
          <a:blip r:embed="rId5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830" b="36574"/>
          <a:stretch>
            <a:fillRect/>
          </a:stretch>
        </p:blipFill>
        <p:spPr bwMode="auto">
          <a:xfrm>
            <a:off x="1763713" y="1119188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2" descr="IMG_4649"/>
          <p:cNvPicPr>
            <a:picLocks noChangeAspect="1" noChangeArrowheads="1"/>
          </p:cNvPicPr>
          <p:nvPr/>
        </p:nvPicPr>
        <p:blipFill>
          <a:blip r:embed="rId5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830" b="36574"/>
          <a:stretch>
            <a:fillRect/>
          </a:stretch>
        </p:blipFill>
        <p:spPr bwMode="auto">
          <a:xfrm>
            <a:off x="2008188" y="10525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3" descr="IMG_4649"/>
          <p:cNvPicPr>
            <a:picLocks noChangeAspect="1" noChangeArrowheads="1"/>
          </p:cNvPicPr>
          <p:nvPr/>
        </p:nvPicPr>
        <p:blipFill>
          <a:blip r:embed="rId4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122" b="35576"/>
          <a:stretch>
            <a:fillRect/>
          </a:stretch>
        </p:blipFill>
        <p:spPr bwMode="auto">
          <a:xfrm>
            <a:off x="971550" y="1268413"/>
            <a:ext cx="3587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4" descr="IMG_4649"/>
          <p:cNvPicPr>
            <a:picLocks noChangeAspect="1" noChangeArrowheads="1"/>
          </p:cNvPicPr>
          <p:nvPr/>
        </p:nvPicPr>
        <p:blipFill>
          <a:blip r:embed="rId5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 t="60410" r="64830" b="36574"/>
          <a:stretch>
            <a:fillRect/>
          </a:stretch>
        </p:blipFill>
        <p:spPr bwMode="auto">
          <a:xfrm>
            <a:off x="1476375" y="1341438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DSCN26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9396" name="Picture 4" descr="4K_cj8gxFY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1" t="16258" r="5971" b="3795"/>
          <a:stretch>
            <a:fillRect/>
          </a:stretch>
        </p:blipFill>
        <p:spPr bwMode="auto">
          <a:xfrm>
            <a:off x="3205163" y="620713"/>
            <a:ext cx="5759450" cy="5341937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9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042988" y="765175"/>
            <a:ext cx="7416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6600">
                <a:latin typeface="Monotype Corsiva" pitchFamily="66" charset="0"/>
              </a:rPr>
              <a:t>Фельдшер </a:t>
            </a:r>
          </a:p>
        </p:txBody>
      </p:sp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900113" y="2420938"/>
            <a:ext cx="82438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4000" b="1">
                <a:latin typeface="Monotype Corsiva" pitchFamily="66" charset="0"/>
              </a:rPr>
              <a:t>Специальность</a:t>
            </a:r>
            <a:r>
              <a:rPr lang="ru-RU" sz="4000"/>
              <a:t>   </a:t>
            </a:r>
            <a:r>
              <a:rPr lang="ru-RU" sz="2900" b="1">
                <a:solidFill>
                  <a:srgbClr val="FFFFCC"/>
                </a:solidFill>
              </a:rPr>
              <a:t>31.02.01 «Лечебное дело»</a:t>
            </a: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Квалификация</a:t>
            </a:r>
            <a:r>
              <a:rPr lang="ru-RU" sz="2400"/>
              <a:t>                  </a:t>
            </a:r>
            <a:r>
              <a:rPr lang="ru-RU" sz="2900" b="1">
                <a:solidFill>
                  <a:srgbClr val="FFFFCC"/>
                </a:solidFill>
              </a:rPr>
              <a:t>фельдшер</a:t>
            </a: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Форма обучения             </a:t>
            </a:r>
            <a:r>
              <a:rPr lang="ru-RU" sz="2900" b="1">
                <a:solidFill>
                  <a:srgbClr val="FFFFCC"/>
                </a:solidFill>
              </a:rPr>
              <a:t>очная</a:t>
            </a: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Срок обучения          </a:t>
            </a:r>
            <a:r>
              <a:rPr lang="ru-RU" sz="2900" b="1">
                <a:solidFill>
                  <a:srgbClr val="FFFFCC"/>
                </a:solidFill>
              </a:rPr>
              <a:t>3 года 10 месяцев </a:t>
            </a:r>
          </a:p>
          <a:p>
            <a:pPr algn="l" eaLnBrk="1" hangingPunct="1"/>
            <a:endParaRPr lang="ru-RU" sz="2400"/>
          </a:p>
          <a:p>
            <a:pPr eaLnBrk="1" hangingPunct="1"/>
            <a:r>
              <a:rPr lang="ru-RU" sz="2900" b="1">
                <a:solidFill>
                  <a:srgbClr val="FFFFCC"/>
                </a:solidFill>
              </a:rPr>
              <a:t>На базе среднего общего образования </a:t>
            </a:r>
          </a:p>
          <a:p>
            <a:pPr eaLnBrk="1" hangingPunct="1"/>
            <a:r>
              <a:rPr lang="ru-RU" sz="2900" b="1">
                <a:solidFill>
                  <a:srgbClr val="FFFFCC"/>
                </a:solidFill>
              </a:rPr>
              <a:t>(11 классов)</a:t>
            </a:r>
          </a:p>
        </p:txBody>
      </p:sp>
      <p:sp>
        <p:nvSpPr>
          <p:cNvPr id="53252" name="AutoShape 2" descr="https://zdus.si/wp-content/uploads/2018/12/doctor-health-wellness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3253" name="Рисунок 4" descr="https://zdus.si/wp-content/uploads/2018/12/doctor-health-well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4813"/>
            <a:ext cx="3546475" cy="15113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1042988" y="765175"/>
            <a:ext cx="7416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6600">
                <a:latin typeface="Monotype Corsiva" pitchFamily="66" charset="0"/>
              </a:rPr>
              <a:t>Медсестра  </a:t>
            </a:r>
          </a:p>
        </p:txBody>
      </p:sp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900113" y="2420938"/>
            <a:ext cx="82438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4000" b="1">
                <a:latin typeface="Monotype Corsiva" pitchFamily="66" charset="0"/>
              </a:rPr>
              <a:t>Специальность</a:t>
            </a:r>
            <a:r>
              <a:rPr lang="ru-RU" sz="4000"/>
              <a:t>  </a:t>
            </a:r>
            <a:r>
              <a:rPr lang="ru-RU" sz="2500" b="1">
                <a:solidFill>
                  <a:srgbClr val="FFFFCC"/>
                </a:solidFill>
              </a:rPr>
              <a:t>34.02.01 «Сестринское дело»</a:t>
            </a: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Квалификация</a:t>
            </a:r>
            <a:r>
              <a:rPr lang="ru-RU" sz="2400"/>
              <a:t>         </a:t>
            </a:r>
            <a:r>
              <a:rPr lang="ru-RU" sz="2900" b="1">
                <a:solidFill>
                  <a:srgbClr val="FFFFCC"/>
                </a:solidFill>
              </a:rPr>
              <a:t>медсестра, медбрат</a:t>
            </a: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Форма обучения             </a:t>
            </a:r>
            <a:r>
              <a:rPr lang="ru-RU" sz="2900" b="1">
                <a:solidFill>
                  <a:srgbClr val="FFFFCC"/>
                </a:solidFill>
              </a:rPr>
              <a:t>очная</a:t>
            </a: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Срок обучения        </a:t>
            </a:r>
            <a:r>
              <a:rPr lang="ru-RU" sz="2900" b="1">
                <a:solidFill>
                  <a:srgbClr val="FFFFCC"/>
                </a:solidFill>
              </a:rPr>
              <a:t>2 года 10 месяцев </a:t>
            </a:r>
          </a:p>
          <a:p>
            <a:pPr eaLnBrk="1" hangingPunct="1"/>
            <a:r>
              <a:rPr lang="ru-RU" sz="2400" b="1">
                <a:solidFill>
                  <a:srgbClr val="FFFFCC"/>
                </a:solidFill>
              </a:rPr>
              <a:t>На базе среднего общего образования (11 классов)</a:t>
            </a:r>
          </a:p>
          <a:p>
            <a:pPr algn="l" eaLnBrk="1" hangingPunct="1"/>
            <a:endParaRPr lang="ru-RU" sz="2000" b="1">
              <a:latin typeface="Monotype Corsiva" pitchFamily="66" charset="0"/>
            </a:endParaRP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Срок обучения</a:t>
            </a:r>
            <a:r>
              <a:rPr lang="ru-RU" sz="2900" b="1">
                <a:solidFill>
                  <a:srgbClr val="FFFFCC"/>
                </a:solidFill>
              </a:rPr>
              <a:t>         3 года 10 месяцев </a:t>
            </a:r>
          </a:p>
          <a:p>
            <a:pPr eaLnBrk="1" hangingPunct="1"/>
            <a:r>
              <a:rPr lang="ru-RU" sz="2400" b="1">
                <a:solidFill>
                  <a:srgbClr val="FFFFCC"/>
                </a:solidFill>
              </a:rPr>
              <a:t>На базе основного общего образования (9 классов)</a:t>
            </a:r>
          </a:p>
          <a:p>
            <a:pPr eaLnBrk="1" hangingPunct="1"/>
            <a:endParaRPr lang="ru-RU" sz="2900" b="1">
              <a:solidFill>
                <a:srgbClr val="FFFFCC"/>
              </a:solidFill>
            </a:endParaRPr>
          </a:p>
        </p:txBody>
      </p:sp>
      <p:sp>
        <p:nvSpPr>
          <p:cNvPr id="55300" name="AutoShape 2" descr="https://zdus.si/wp-content/uploads/2018/12/doctor-health-wellness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5301" name="Picture 2" descr="http://xn--80aaflokbdhgubblnnkd9loczczc.xn--p1ai/wp-content/uploads/2017/06/viza-1-768x7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150"/>
            <a:ext cx="20177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1042988" y="765175"/>
            <a:ext cx="7416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6600">
                <a:latin typeface="Monotype Corsiva" pitchFamily="66" charset="0"/>
              </a:rPr>
              <a:t>Фармацевт  </a:t>
            </a:r>
          </a:p>
        </p:txBody>
      </p:sp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900113" y="2420938"/>
            <a:ext cx="82438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4000" b="1">
                <a:latin typeface="Monotype Corsiva" pitchFamily="66" charset="0"/>
              </a:rPr>
              <a:t>Специальность</a:t>
            </a:r>
            <a:r>
              <a:rPr lang="ru-RU" sz="4000"/>
              <a:t>     </a:t>
            </a:r>
            <a:r>
              <a:rPr lang="ru-RU" sz="2900" b="1">
                <a:solidFill>
                  <a:srgbClr val="FFFFCC"/>
                </a:solidFill>
              </a:rPr>
              <a:t>33.02.01 «Фармация»</a:t>
            </a: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Квалификация</a:t>
            </a:r>
            <a:r>
              <a:rPr lang="ru-RU" sz="2400"/>
              <a:t>                   </a:t>
            </a:r>
            <a:r>
              <a:rPr lang="ru-RU" sz="2900" b="1">
                <a:solidFill>
                  <a:srgbClr val="FFFFCC"/>
                </a:solidFill>
              </a:rPr>
              <a:t>фармацевт</a:t>
            </a: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Форма обучения                </a:t>
            </a:r>
            <a:r>
              <a:rPr lang="ru-RU" sz="2900" b="1">
                <a:solidFill>
                  <a:srgbClr val="FFFFCC"/>
                </a:solidFill>
              </a:rPr>
              <a:t>очная</a:t>
            </a: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Срок обучения           </a:t>
            </a:r>
            <a:r>
              <a:rPr lang="ru-RU" sz="2900" b="1">
                <a:solidFill>
                  <a:srgbClr val="FFFFCC"/>
                </a:solidFill>
              </a:rPr>
              <a:t>2 года 10 месяцев </a:t>
            </a:r>
          </a:p>
          <a:p>
            <a:pPr eaLnBrk="1" hangingPunct="1"/>
            <a:r>
              <a:rPr lang="ru-RU" sz="2400" b="1">
                <a:solidFill>
                  <a:srgbClr val="FFFFCC"/>
                </a:solidFill>
              </a:rPr>
              <a:t>На базе среднего общего образования (11 классов)</a:t>
            </a:r>
          </a:p>
          <a:p>
            <a:pPr algn="l" eaLnBrk="1" hangingPunct="1"/>
            <a:endParaRPr lang="ru-RU" sz="2000" b="1">
              <a:latin typeface="Monotype Corsiva" pitchFamily="66" charset="0"/>
            </a:endParaRPr>
          </a:p>
          <a:p>
            <a:pPr algn="l" eaLnBrk="1" hangingPunct="1"/>
            <a:r>
              <a:rPr lang="ru-RU" sz="4000" b="1">
                <a:latin typeface="Monotype Corsiva" pitchFamily="66" charset="0"/>
              </a:rPr>
              <a:t>Срок обучения</a:t>
            </a:r>
            <a:r>
              <a:rPr lang="ru-RU" sz="2900" b="1">
                <a:solidFill>
                  <a:srgbClr val="FFFFCC"/>
                </a:solidFill>
              </a:rPr>
              <a:t>         3 года 10 месяцев </a:t>
            </a:r>
          </a:p>
          <a:p>
            <a:pPr eaLnBrk="1" hangingPunct="1"/>
            <a:r>
              <a:rPr lang="ru-RU" sz="2400" b="1">
                <a:solidFill>
                  <a:srgbClr val="FFFFCC"/>
                </a:solidFill>
              </a:rPr>
              <a:t>На базе основного общего образования (9 классов)</a:t>
            </a:r>
          </a:p>
          <a:p>
            <a:pPr eaLnBrk="1" hangingPunct="1"/>
            <a:endParaRPr lang="ru-RU" sz="2900" b="1">
              <a:solidFill>
                <a:srgbClr val="FFFFCC"/>
              </a:solidFill>
            </a:endParaRPr>
          </a:p>
        </p:txBody>
      </p:sp>
      <p:sp>
        <p:nvSpPr>
          <p:cNvPr id="57348" name="AutoShape 2" descr="https://zdus.si/wp-content/uploads/2018/12/doctor-health-wellness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7349" name="Picture 12" descr="https://bagtheweb.s3.amazonaws.com/images/Bag/545250/pictures/original.jpg?14955195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331788"/>
            <a:ext cx="295275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 descr="Medical doctor and nurse patients treatments and examination flat  pictograms with healthcare symbols abstract isolated vector illustration Ð¤Ð¾ÑÐ¾ ÑÐ¾ ÑÑÐ¾ÐºÐ° - 49540214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1" name="AutoShape 4" descr="Medical doctor and nurse patients treatments and examination flat  pictograms with healthcare symbols abstract isolated vector illustration Ð¤Ð¾ÑÐ¾ ÑÐ¾ ÑÑÐ¾ÐºÐ° - 49540214"/>
          <p:cNvSpPr>
            <a:spLocks noChangeAspect="1" noChangeArrowheads="1"/>
          </p:cNvSpPr>
          <p:nvPr/>
        </p:nvSpPr>
        <p:spPr bwMode="auto">
          <a:xfrm>
            <a:off x="46910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2" name="AutoShape 6" descr="Medical doctor and nurse patients treatments and examination flat  pictograms with healthcare symbols abstract isolated vector illustration Ð¤Ð¾ÑÐ¾ ÑÐ¾ ÑÑÐ¾ÐºÐ° - 49540214"/>
          <p:cNvSpPr>
            <a:spLocks noChangeAspect="1" noChangeArrowheads="1"/>
          </p:cNvSpPr>
          <p:nvPr/>
        </p:nvSpPr>
        <p:spPr bwMode="auto">
          <a:xfrm>
            <a:off x="48434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3" name="AutoShape 8" descr="Medical worker Ð¤Ð¾ÑÐ¾ ÑÐ¾ ÑÑÐ¾ÐºÐ° - 41799986"/>
          <p:cNvSpPr>
            <a:spLocks noChangeAspect="1" noChangeArrowheads="1"/>
          </p:cNvSpPr>
          <p:nvPr/>
        </p:nvSpPr>
        <p:spPr bwMode="auto">
          <a:xfrm>
            <a:off x="4995863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8680"/>
            <a:ext cx="833811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Дополнительную информацию </a:t>
            </a:r>
          </a:p>
          <a:p>
            <a:pPr>
              <a:defRPr/>
            </a:pPr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смотрите на нашем сайте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3665" y="2967335"/>
            <a:ext cx="659667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7200" b="1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vyazmamed.ru</a:t>
            </a:r>
            <a:endParaRPr lang="ru-RU" sz="7200" b="1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4509120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Меню сайта: Образование/Абитуриенту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1941го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7000"/>
            <a:ext cx="8931275" cy="6623050"/>
          </a:xfrm>
          <a:prstGeom prst="rect">
            <a:avLst/>
          </a:prstGeom>
          <a:noFill/>
          <a:ln w="539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сканирование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 r="3665"/>
          <a:stretch>
            <a:fillRect/>
          </a:stretch>
        </p:blipFill>
        <p:spPr bwMode="auto">
          <a:xfrm>
            <a:off x="4438650" y="119063"/>
            <a:ext cx="4611688" cy="6478587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25463" y="1557338"/>
            <a:ext cx="39592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latin typeface="Monotype Corsiva" pitchFamily="66" charset="0"/>
              </a:rPr>
              <a:t>Выпускница Вяземской фельдшерско-акушерской медицинской школы 1939 года. </a:t>
            </a:r>
          </a:p>
          <a:p>
            <a:pPr eaLnBrk="1" hangingPunct="1"/>
            <a:r>
              <a:rPr lang="ru-RU">
                <a:latin typeface="Monotype Corsiva" pitchFamily="66" charset="0"/>
              </a:rPr>
              <a:t>Участница Великой Отечественной войны.</a:t>
            </a:r>
          </a:p>
          <a:p>
            <a:pPr eaLnBrk="1" hangingPunct="1"/>
            <a:r>
              <a:rPr lang="ru-RU">
                <a:latin typeface="Monotype Corsiva" pitchFamily="66" charset="0"/>
              </a:rPr>
              <a:t>Награждена орденом Красной Звезды и международной медалью </a:t>
            </a:r>
          </a:p>
          <a:p>
            <a:pPr eaLnBrk="1" hangingPunct="1"/>
            <a:r>
              <a:rPr lang="ru-RU">
                <a:latin typeface="Monotype Corsiva" pitchFamily="66" charset="0"/>
              </a:rPr>
              <a:t>Флоренс Найтингейл.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39750" y="-100013"/>
            <a:ext cx="3671888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400" b="1">
                <a:solidFill>
                  <a:srgbClr val="666633"/>
                </a:solidFill>
                <a:latin typeface="Algerian" pitchFamily="82" charset="0"/>
              </a:rPr>
              <a:t>Соколова </a:t>
            </a:r>
          </a:p>
          <a:p>
            <a:pPr eaLnBrk="1" hangingPunct="1"/>
            <a:r>
              <a:rPr lang="ru-RU" sz="3400" b="1">
                <a:solidFill>
                  <a:srgbClr val="666633"/>
                </a:solidFill>
                <a:latin typeface="Algerian" pitchFamily="82" charset="0"/>
              </a:rPr>
              <a:t>Нина </a:t>
            </a:r>
          </a:p>
          <a:p>
            <a:pPr eaLnBrk="1" hangingPunct="1"/>
            <a:r>
              <a:rPr lang="ru-RU" sz="3400" b="1">
                <a:solidFill>
                  <a:srgbClr val="666633"/>
                </a:solidFill>
                <a:latin typeface="Algerian" pitchFamily="82" charset="0"/>
              </a:rPr>
              <a:t>Александровна</a:t>
            </a:r>
          </a:p>
          <a:p>
            <a:pPr eaLnBrk="1" hangingPunct="1"/>
            <a:endParaRPr lang="ru-RU" sz="2800">
              <a:solidFill>
                <a:srgbClr val="666633"/>
              </a:solidFill>
            </a:endParaRPr>
          </a:p>
        </p:txBody>
      </p:sp>
      <p:pic>
        <p:nvPicPr>
          <p:cNvPr id="137225" name="Picture 9" descr="медаль Флорен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581525"/>
            <a:ext cx="15779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9" name="Group 13"/>
          <p:cNvGrpSpPr>
            <a:grpSpLocks/>
          </p:cNvGrpSpPr>
          <p:nvPr/>
        </p:nvGrpSpPr>
        <p:grpSpPr bwMode="auto">
          <a:xfrm>
            <a:off x="900113" y="3544888"/>
            <a:ext cx="1565275" cy="1684337"/>
            <a:chOff x="567" y="2233"/>
            <a:chExt cx="986" cy="1061"/>
          </a:xfrm>
        </p:grpSpPr>
        <p:pic>
          <p:nvPicPr>
            <p:cNvPr id="18439" name="Picture 11" descr="Советские ордена и медали"/>
            <p:cNvPicPr>
              <a:picLocks noChangeAspect="1" noChangeArrowheads="1"/>
            </p:cNvPicPr>
            <p:nvPr/>
          </p:nvPicPr>
          <p:blipFill>
            <a:blip r:embed="rId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2233"/>
              <a:ext cx="984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12" descr="Советские ордена и медали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57" b="95758"/>
            <a:stretch>
              <a:fillRect/>
            </a:stretch>
          </p:blipFill>
          <p:spPr bwMode="auto">
            <a:xfrm>
              <a:off x="1281" y="3240"/>
              <a:ext cx="27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372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1682" name="Object 2"/>
          <p:cNvGraphicFramePr>
            <a:graphicFrameLocks noChangeAspect="1"/>
          </p:cNvGraphicFramePr>
          <p:nvPr/>
        </p:nvGraphicFramePr>
        <p:xfrm>
          <a:off x="0" y="0"/>
          <a:ext cx="91440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Image" r:id="rId3" imgW="8685714" imgH="6526984" progId="Photoshop.Image.7">
                  <p:embed/>
                </p:oleObj>
              </mc:Choice>
              <mc:Fallback>
                <p:oleObj name="Image" r:id="rId3" imgW="8685714" imgH="6526984" progId="Photoshop.Image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81611" y="6021288"/>
            <a:ext cx="81976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Здание на улице Бауманской, д.3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4"/>
          <p:cNvSpPr>
            <a:spLocks noChangeArrowheads="1" noChangeShapeType="1" noTextEdit="1"/>
          </p:cNvSpPr>
          <p:nvPr/>
        </p:nvSpPr>
        <p:spPr bwMode="auto">
          <a:xfrm>
            <a:off x="684213" y="260350"/>
            <a:ext cx="7991475" cy="1081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spc="720">
                <a:solidFill>
                  <a:schemeClr val="hlink"/>
                </a:solidFill>
                <a:effectLst>
                  <a:prstShdw prst="shdw17" dist="17961" dir="13500000">
                    <a:srgbClr val="5C001F"/>
                  </a:prstShdw>
                </a:effectLst>
                <a:latin typeface="Monotype Corsiva"/>
              </a:rPr>
              <a:t>Здание, построенное в 1977 году</a:t>
            </a:r>
          </a:p>
        </p:txBody>
      </p:sp>
      <p:pic>
        <p:nvPicPr>
          <p:cNvPr id="352262" name="Picture 6" descr="IMG_5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3"/>
          <a:stretch>
            <a:fillRect/>
          </a:stretch>
        </p:blipFill>
        <p:spPr bwMode="auto">
          <a:xfrm>
            <a:off x="-7938" y="1530350"/>
            <a:ext cx="9155113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IMG_5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1"/>
          <a:stretch>
            <a:fillRect/>
          </a:stretch>
        </p:blipFill>
        <p:spPr bwMode="auto">
          <a:xfrm>
            <a:off x="0" y="0"/>
            <a:ext cx="91551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Лучи 1">
    <a:dk1>
      <a:srgbClr val="1A006C"/>
    </a:dk1>
    <a:lt1>
      <a:srgbClr val="FFFFFF"/>
    </a:lt1>
    <a:dk2>
      <a:srgbClr val="000066"/>
    </a:dk2>
    <a:lt2>
      <a:srgbClr val="CCCCFF"/>
    </a:lt2>
    <a:accent1>
      <a:srgbClr val="0099CC"/>
    </a:accent1>
    <a:accent2>
      <a:srgbClr val="6600CC"/>
    </a:accent2>
    <a:accent3>
      <a:srgbClr val="AAAAB8"/>
    </a:accent3>
    <a:accent4>
      <a:srgbClr val="DADADA"/>
    </a:accent4>
    <a:accent5>
      <a:srgbClr val="AACAE2"/>
    </a:accent5>
    <a:accent6>
      <a:srgbClr val="5C00B9"/>
    </a:accent6>
    <a:hlink>
      <a:srgbClr val="9999FF"/>
    </a:hlink>
    <a:folHlink>
      <a:srgbClr val="33CCCC"/>
    </a:folHlink>
  </a:clrScheme>
</a:themeOverride>
</file>

<file path=ppt/theme/themeOverride2.xml><?xml version="1.0" encoding="utf-8"?>
<a:themeOverride xmlns:a="http://schemas.openxmlformats.org/drawingml/2006/main">
  <a:clrScheme name="Лучи 4">
    <a:dk1>
      <a:srgbClr val="006E6B"/>
    </a:dk1>
    <a:lt1>
      <a:srgbClr val="FFFFFF"/>
    </a:lt1>
    <a:dk2>
      <a:srgbClr val="008080"/>
    </a:dk2>
    <a:lt2>
      <a:srgbClr val="E2EFCD"/>
    </a:lt2>
    <a:accent1>
      <a:srgbClr val="33CCCC"/>
    </a:accent1>
    <a:accent2>
      <a:srgbClr val="6352B8"/>
    </a:accent2>
    <a:accent3>
      <a:srgbClr val="AAC0C0"/>
    </a:accent3>
    <a:accent4>
      <a:srgbClr val="DADADA"/>
    </a:accent4>
    <a:accent5>
      <a:srgbClr val="ADE2E2"/>
    </a:accent5>
    <a:accent6>
      <a:srgbClr val="5949A6"/>
    </a:accent6>
    <a:hlink>
      <a:srgbClr val="CCFFFF"/>
    </a:hlink>
    <a:folHlink>
      <a:srgbClr val="99CCFF"/>
    </a:folHlink>
  </a:clrScheme>
</a:themeOverride>
</file>

<file path=ppt/theme/themeOverride3.xml><?xml version="1.0" encoding="utf-8"?>
<a:themeOverride xmlns:a="http://schemas.openxmlformats.org/drawingml/2006/main">
  <a:clrScheme name="Сумерки 1">
    <a:dk1>
      <a:srgbClr val="BD3737"/>
    </a:dk1>
    <a:lt1>
      <a:srgbClr val="FFFFFF"/>
    </a:lt1>
    <a:dk2>
      <a:srgbClr val="721E1E"/>
    </a:dk2>
    <a:lt2>
      <a:srgbClr val="FFCC00"/>
    </a:lt2>
    <a:accent1>
      <a:srgbClr val="FF6600"/>
    </a:accent1>
    <a:accent2>
      <a:srgbClr val="CC3300"/>
    </a:accent2>
    <a:accent3>
      <a:srgbClr val="BCABAB"/>
    </a:accent3>
    <a:accent4>
      <a:srgbClr val="DADADA"/>
    </a:accent4>
    <a:accent5>
      <a:srgbClr val="FFB8AA"/>
    </a:accent5>
    <a:accent6>
      <a:srgbClr val="B92D00"/>
    </a:accent6>
    <a:hlink>
      <a:srgbClr val="F7CC2F"/>
    </a:hlink>
    <a:folHlink>
      <a:srgbClr val="C7C6B1"/>
    </a:folHlink>
  </a:clrScheme>
</a:themeOverride>
</file>

<file path=ppt/theme/themeOverride4.xml><?xml version="1.0" encoding="utf-8"?>
<a:themeOverride xmlns:a="http://schemas.openxmlformats.org/drawingml/2006/main">
  <a:clrScheme name="Сумерки 1">
    <a:dk1>
      <a:srgbClr val="BD3737"/>
    </a:dk1>
    <a:lt1>
      <a:srgbClr val="FFFFFF"/>
    </a:lt1>
    <a:dk2>
      <a:srgbClr val="721E1E"/>
    </a:dk2>
    <a:lt2>
      <a:srgbClr val="FFCC00"/>
    </a:lt2>
    <a:accent1>
      <a:srgbClr val="FF6600"/>
    </a:accent1>
    <a:accent2>
      <a:srgbClr val="CC3300"/>
    </a:accent2>
    <a:accent3>
      <a:srgbClr val="BCABAB"/>
    </a:accent3>
    <a:accent4>
      <a:srgbClr val="DADADA"/>
    </a:accent4>
    <a:accent5>
      <a:srgbClr val="FFB8AA"/>
    </a:accent5>
    <a:accent6>
      <a:srgbClr val="B92D00"/>
    </a:accent6>
    <a:hlink>
      <a:srgbClr val="F7CC2F"/>
    </a:hlink>
    <a:folHlink>
      <a:srgbClr val="C7C6B1"/>
    </a:folHlink>
  </a:clrScheme>
</a:themeOverride>
</file>

<file path=ppt/theme/themeOverride5.xml><?xml version="1.0" encoding="utf-8"?>
<a:themeOverride xmlns:a="http://schemas.openxmlformats.org/drawingml/2006/main">
  <a:clrScheme name="Лучи 4">
    <a:dk1>
      <a:srgbClr val="006E6B"/>
    </a:dk1>
    <a:lt1>
      <a:srgbClr val="FFFFFF"/>
    </a:lt1>
    <a:dk2>
      <a:srgbClr val="008080"/>
    </a:dk2>
    <a:lt2>
      <a:srgbClr val="E2EFCD"/>
    </a:lt2>
    <a:accent1>
      <a:srgbClr val="33CCCC"/>
    </a:accent1>
    <a:accent2>
      <a:srgbClr val="6352B8"/>
    </a:accent2>
    <a:accent3>
      <a:srgbClr val="AAC0C0"/>
    </a:accent3>
    <a:accent4>
      <a:srgbClr val="DADADA"/>
    </a:accent4>
    <a:accent5>
      <a:srgbClr val="ADE2E2"/>
    </a:accent5>
    <a:accent6>
      <a:srgbClr val="5949A6"/>
    </a:accent6>
    <a:hlink>
      <a:srgbClr val="CCFFFF"/>
    </a:hlink>
    <a:folHlink>
      <a:srgbClr val="99CCFF"/>
    </a:folHlink>
  </a:clrScheme>
</a:themeOverride>
</file>

<file path=ppt/theme/themeOverride6.xml><?xml version="1.0" encoding="utf-8"?>
<a:themeOverride xmlns:a="http://schemas.openxmlformats.org/drawingml/2006/main">
  <a:clrScheme name="Сумерки 1">
    <a:dk1>
      <a:srgbClr val="BD3737"/>
    </a:dk1>
    <a:lt1>
      <a:srgbClr val="FFFFFF"/>
    </a:lt1>
    <a:dk2>
      <a:srgbClr val="721E1E"/>
    </a:dk2>
    <a:lt2>
      <a:srgbClr val="FFCC00"/>
    </a:lt2>
    <a:accent1>
      <a:srgbClr val="FF6600"/>
    </a:accent1>
    <a:accent2>
      <a:srgbClr val="CC3300"/>
    </a:accent2>
    <a:accent3>
      <a:srgbClr val="BCABAB"/>
    </a:accent3>
    <a:accent4>
      <a:srgbClr val="DADADA"/>
    </a:accent4>
    <a:accent5>
      <a:srgbClr val="FFB8AA"/>
    </a:accent5>
    <a:accent6>
      <a:srgbClr val="B92D00"/>
    </a:accent6>
    <a:hlink>
      <a:srgbClr val="F7CC2F"/>
    </a:hlink>
    <a:folHlink>
      <a:srgbClr val="C7C6B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3724</TotalTime>
  <Words>312</Words>
  <Application>Microsoft Office PowerPoint</Application>
  <PresentationFormat>Экран (4:3)</PresentationFormat>
  <Paragraphs>102</Paragraphs>
  <Slides>44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Оформление по умолчанию</vt:lpstr>
      <vt:lpstr>Сумерки</vt:lpstr>
      <vt:lpstr>Лучи</vt:lpstr>
      <vt:lpstr>Слои</vt:lpstr>
      <vt:lpstr>Кимоно</vt:lpstr>
      <vt:lpstr>Разрез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2008 год Вяземский медицинский колледж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«Лучший по профессии»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пользователь</cp:lastModifiedBy>
  <cp:revision>223</cp:revision>
  <dcterms:created xsi:type="dcterms:W3CDTF">2005-09-14T12:13:37Z</dcterms:created>
  <dcterms:modified xsi:type="dcterms:W3CDTF">2019-11-06T13:19:16Z</dcterms:modified>
</cp:coreProperties>
</file>